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59" r:id="rId5"/>
    <p:sldId id="257" r:id="rId6"/>
    <p:sldId id="261" r:id="rId7"/>
    <p:sldId id="260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ungeness\administration\mwalsh\To%20Marilyn\Enrollment\2016-2017\083116%20Very%20Preliminary%20Enrollmen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ungeness\administration\mwalsh\To%20Marilyn\Enrollment\2016-2017\083116%20Very%20Preliminary%20Enrollmen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dungeness\administration\mwalsh\To%20Marilyn\Enrollment\2016-2017\083116%20Very%20Preliminary%20Enrollmen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dungeness\administration\mwalsh\To%20Marilyn\Enrollment\2016-2017\083116%20Very%20Preliminary%20Enrollmen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Helen Haller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Sheet1!$G$58:$G$63</c:f>
              <c:numCache>
                <c:formatCode>0.00</c:formatCode>
                <c:ptCount val="6"/>
                <c:pt idx="0">
                  <c:v>119</c:v>
                </c:pt>
                <c:pt idx="1">
                  <c:v>118</c:v>
                </c:pt>
                <c:pt idx="2">
                  <c:v>91</c:v>
                </c:pt>
                <c:pt idx="3">
                  <c:v>113</c:v>
                </c:pt>
                <c:pt idx="4">
                  <c:v>97</c:v>
                </c:pt>
                <c:pt idx="5">
                  <c:v>102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Sheet1!$H$58:$H$63</c:f>
              <c:numCache>
                <c:formatCode>0.00</c:formatCode>
                <c:ptCount val="6"/>
                <c:pt idx="0">
                  <c:v>-23</c:v>
                </c:pt>
                <c:pt idx="1">
                  <c:v>-17</c:v>
                </c:pt>
                <c:pt idx="2">
                  <c:v>7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2215184"/>
        <c:axId val="142215744"/>
        <c:axId val="0"/>
      </c:bar3DChart>
      <c:catAx>
        <c:axId val="1422151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215744"/>
        <c:crosses val="autoZero"/>
        <c:auto val="1"/>
        <c:lblAlgn val="ctr"/>
        <c:lblOffset val="100"/>
        <c:noMultiLvlLbl val="0"/>
      </c:catAx>
      <c:valAx>
        <c:axId val="14221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21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Sheet1!$F$58:$F$63</c:f>
              <c:numCache>
                <c:formatCode>0.00</c:formatCode>
                <c:ptCount val="6"/>
                <c:pt idx="0">
                  <c:v>96</c:v>
                </c:pt>
                <c:pt idx="1">
                  <c:v>101</c:v>
                </c:pt>
                <c:pt idx="2">
                  <c:v>98</c:v>
                </c:pt>
                <c:pt idx="3">
                  <c:v>115</c:v>
                </c:pt>
                <c:pt idx="4">
                  <c:v>100</c:v>
                </c:pt>
                <c:pt idx="5">
                  <c:v>106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val>
            <c:numRef>
              <c:f>Sheet1!$G$58:$G$63</c:f>
              <c:numCache>
                <c:formatCode>0.00</c:formatCode>
                <c:ptCount val="6"/>
                <c:pt idx="0">
                  <c:v>119</c:v>
                </c:pt>
                <c:pt idx="1">
                  <c:v>118</c:v>
                </c:pt>
                <c:pt idx="2">
                  <c:v>91</c:v>
                </c:pt>
                <c:pt idx="3">
                  <c:v>113</c:v>
                </c:pt>
                <c:pt idx="4">
                  <c:v>97</c:v>
                </c:pt>
                <c:pt idx="5">
                  <c:v>102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2692688"/>
        <c:axId val="142693248"/>
        <c:axId val="0"/>
      </c:bar3DChart>
      <c:catAx>
        <c:axId val="1426926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693248"/>
        <c:crosses val="autoZero"/>
        <c:auto val="1"/>
        <c:lblAlgn val="ctr"/>
        <c:lblOffset val="100"/>
        <c:noMultiLvlLbl val="0"/>
      </c:catAx>
      <c:valAx>
        <c:axId val="14269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692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val>
            <c:numRef>
              <c:f>Sheet1!$F$51:$F$56</c:f>
              <c:numCache>
                <c:formatCode>0.00</c:formatCode>
                <c:ptCount val="6"/>
                <c:pt idx="0">
                  <c:v>100.5</c:v>
                </c:pt>
                <c:pt idx="1">
                  <c:v>76</c:v>
                </c:pt>
                <c:pt idx="2">
                  <c:v>81</c:v>
                </c:pt>
                <c:pt idx="3">
                  <c:v>85</c:v>
                </c:pt>
                <c:pt idx="4">
                  <c:v>96</c:v>
                </c:pt>
                <c:pt idx="5">
                  <c:v>99</c:v>
                </c:pt>
              </c:numCache>
            </c:numRef>
          </c:val>
        </c:ser>
        <c:ser>
          <c:idx val="1"/>
          <c:order val="1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Sheet1!$G$51:$G$56</c:f>
              <c:numCache>
                <c:formatCode>0.00</c:formatCode>
                <c:ptCount val="6"/>
                <c:pt idx="0">
                  <c:v>89</c:v>
                </c:pt>
                <c:pt idx="1">
                  <c:v>86</c:v>
                </c:pt>
                <c:pt idx="2">
                  <c:v>79</c:v>
                </c:pt>
                <c:pt idx="3">
                  <c:v>84</c:v>
                </c:pt>
                <c:pt idx="4">
                  <c:v>95</c:v>
                </c:pt>
                <c:pt idx="5">
                  <c:v>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5763408"/>
        <c:axId val="185763968"/>
        <c:axId val="0"/>
      </c:bar3DChart>
      <c:catAx>
        <c:axId val="18576340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763968"/>
        <c:crosses val="autoZero"/>
        <c:auto val="1"/>
        <c:lblAlgn val="ctr"/>
        <c:lblOffset val="100"/>
        <c:noMultiLvlLbl val="0"/>
      </c:catAx>
      <c:valAx>
        <c:axId val="185763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76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Sheet1!$F$65:$F$67</c:f>
              <c:numCache>
                <c:formatCode>0.00</c:formatCode>
                <c:ptCount val="3"/>
                <c:pt idx="0">
                  <c:v>182.21</c:v>
                </c:pt>
                <c:pt idx="1">
                  <c:v>222.8</c:v>
                </c:pt>
                <c:pt idx="2">
                  <c:v>216.15</c:v>
                </c:pt>
              </c:numCache>
            </c:numRef>
          </c:val>
        </c:ser>
        <c:ser>
          <c:idx val="1"/>
          <c:order val="1"/>
          <c:spPr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  <a:effectLst/>
            <a:sp3d>
              <a:contourClr>
                <a:schemeClr val="bg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Sheet1!$G$65:$G$67</c:f>
              <c:numCache>
                <c:formatCode>0.00</c:formatCode>
                <c:ptCount val="3"/>
                <c:pt idx="0">
                  <c:v>180</c:v>
                </c:pt>
                <c:pt idx="1">
                  <c:v>207</c:v>
                </c:pt>
                <c:pt idx="2">
                  <c:v>216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5769008"/>
        <c:axId val="185855312"/>
        <c:axId val="0"/>
      </c:bar3DChart>
      <c:catAx>
        <c:axId val="18576900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855312"/>
        <c:crosses val="autoZero"/>
        <c:auto val="1"/>
        <c:lblAlgn val="ctr"/>
        <c:lblOffset val="100"/>
        <c:noMultiLvlLbl val="0"/>
      </c:catAx>
      <c:valAx>
        <c:axId val="185855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76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val>
            <c:numRef>
              <c:f>Sheet1!$F$69:$F$72</c:f>
              <c:numCache>
                <c:formatCode>0.00</c:formatCode>
                <c:ptCount val="4"/>
                <c:pt idx="0">
                  <c:v>206.4</c:v>
                </c:pt>
                <c:pt idx="1">
                  <c:v>220</c:v>
                </c:pt>
                <c:pt idx="2">
                  <c:v>180</c:v>
                </c:pt>
                <c:pt idx="3">
                  <c:v>196.87</c:v>
                </c:pt>
              </c:numCache>
            </c:numRef>
          </c:val>
        </c:ser>
        <c:ser>
          <c:idx val="1"/>
          <c:order val="1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Sheet1!$G$69:$G$72</c:f>
              <c:numCache>
                <c:formatCode>0.00</c:formatCode>
                <c:ptCount val="4"/>
                <c:pt idx="0">
                  <c:v>230</c:v>
                </c:pt>
                <c:pt idx="1">
                  <c:v>228</c:v>
                </c:pt>
                <c:pt idx="2">
                  <c:v>186</c:v>
                </c:pt>
                <c:pt idx="3">
                  <c:v>182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1893584"/>
        <c:axId val="241894144"/>
        <c:axId val="0"/>
      </c:bar3DChart>
      <c:catAx>
        <c:axId val="2418935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894144"/>
        <c:crosses val="autoZero"/>
        <c:auto val="1"/>
        <c:lblAlgn val="ctr"/>
        <c:lblOffset val="100"/>
        <c:noMultiLvlLbl val="0"/>
      </c:catAx>
      <c:valAx>
        <c:axId val="241894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89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141273602935558E-2"/>
          <c:y val="9.444811734453093E-2"/>
          <c:w val="0.94785872639706448"/>
          <c:h val="0.7836971218058193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Sheet1!$F$74:$F$86</c:f>
              <c:numCache>
                <c:formatCode>0.00</c:formatCode>
                <c:ptCount val="13"/>
                <c:pt idx="0">
                  <c:v>0</c:v>
                </c:pt>
                <c:pt idx="1">
                  <c:v>9</c:v>
                </c:pt>
                <c:pt idx="2">
                  <c:v>7</c:v>
                </c:pt>
                <c:pt idx="3">
                  <c:v>8</c:v>
                </c:pt>
                <c:pt idx="4">
                  <c:v>8</c:v>
                </c:pt>
                <c:pt idx="5">
                  <c:v>7</c:v>
                </c:pt>
                <c:pt idx="6">
                  <c:v>15.4</c:v>
                </c:pt>
                <c:pt idx="7">
                  <c:v>13.6</c:v>
                </c:pt>
                <c:pt idx="8">
                  <c:v>9.4</c:v>
                </c:pt>
                <c:pt idx="9">
                  <c:v>2.2000000000000002</c:v>
                </c:pt>
                <c:pt idx="10">
                  <c:v>2.2000000000000002</c:v>
                </c:pt>
                <c:pt idx="11">
                  <c:v>0.6</c:v>
                </c:pt>
                <c:pt idx="12">
                  <c:v>0.5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val>
            <c:numRef>
              <c:f>Sheet1!$G$74:$G$86</c:f>
              <c:numCache>
                <c:formatCode>0.00</c:formatCode>
                <c:ptCount val="13"/>
                <c:pt idx="0">
                  <c:v>0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  <c:pt idx="4">
                  <c:v>6</c:v>
                </c:pt>
                <c:pt idx="5">
                  <c:v>12</c:v>
                </c:pt>
                <c:pt idx="6">
                  <c:v>13</c:v>
                </c:pt>
                <c:pt idx="7">
                  <c:v>13</c:v>
                </c:pt>
                <c:pt idx="8">
                  <c:v>11</c:v>
                </c:pt>
                <c:pt idx="9">
                  <c:v>5</c:v>
                </c:pt>
                <c:pt idx="10">
                  <c:v>5</c:v>
                </c:pt>
                <c:pt idx="11">
                  <c:v>4</c:v>
                </c:pt>
                <c:pt idx="1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5859792"/>
        <c:axId val="185860352"/>
        <c:axId val="0"/>
      </c:bar3DChart>
      <c:catAx>
        <c:axId val="18585979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860352"/>
        <c:crosses val="autoZero"/>
        <c:auto val="1"/>
        <c:lblAlgn val="ctr"/>
        <c:lblOffset val="100"/>
        <c:noMultiLvlLbl val="0"/>
      </c:catAx>
      <c:valAx>
        <c:axId val="185860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859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D6B-FD53-4B0E-B113-77C7A0DBDDF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F9F7-D3B0-47F1-A4B0-CF28DDB22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67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D6B-FD53-4B0E-B113-77C7A0DBDDF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F9F7-D3B0-47F1-A4B0-CF28DDB22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63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D6B-FD53-4B0E-B113-77C7A0DBDDF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F9F7-D3B0-47F1-A4B0-CF28DDB22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D6B-FD53-4B0E-B113-77C7A0DBDDF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F9F7-D3B0-47F1-A4B0-CF28DDB22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23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D6B-FD53-4B0E-B113-77C7A0DBDDF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F9F7-D3B0-47F1-A4B0-CF28DDB22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81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D6B-FD53-4B0E-B113-77C7A0DBDDF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F9F7-D3B0-47F1-A4B0-CF28DDB22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89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D6B-FD53-4B0E-B113-77C7A0DBDDF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F9F7-D3B0-47F1-A4B0-CF28DDB22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86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D6B-FD53-4B0E-B113-77C7A0DBDDF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F9F7-D3B0-47F1-A4B0-CF28DDB22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15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D6B-FD53-4B0E-B113-77C7A0DBDDF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F9F7-D3B0-47F1-A4B0-CF28DDB22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D6B-FD53-4B0E-B113-77C7A0DBDDF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F9F7-D3B0-47F1-A4B0-CF28DDB22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3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D6B-FD53-4B0E-B113-77C7A0DBDDF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F9F7-D3B0-47F1-A4B0-CF28DDB22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4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D6B-FD53-4B0E-B113-77C7A0DBDDF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F9F7-D3B0-47F1-A4B0-CF28DDB22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6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D6B-FD53-4B0E-B113-77C7A0DBDDF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F9F7-D3B0-47F1-A4B0-CF28DDB22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35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D6B-FD53-4B0E-B113-77C7A0DBDDF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F9F7-D3B0-47F1-A4B0-CF28DDB22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7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D6B-FD53-4B0E-B113-77C7A0DBDDF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F9F7-D3B0-47F1-A4B0-CF28DDB22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0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D6B-FD53-4B0E-B113-77C7A0DBDDF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F9F7-D3B0-47F1-A4B0-CF28DDB22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7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87AF7D6B-FD53-4B0E-B113-77C7A0DBDDF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4658F9F7-D3B0-47F1-A4B0-CF28DDB22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94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7AF7D6B-FD53-4B0E-B113-77C7A0DBDDF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658F9F7-D3B0-47F1-A4B0-CF28DDB22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770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VERY</a:t>
            </a:r>
            <a:br>
              <a:rPr lang="en-US" dirty="0" smtClean="0"/>
            </a:br>
            <a:r>
              <a:rPr lang="en-US" dirty="0" smtClean="0"/>
              <a:t>Preliminary Enrollment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2016-2017 School Year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6227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6455" y="1143000"/>
            <a:ext cx="91024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Tomorrow is the first Count Day.  </a:t>
            </a:r>
          </a:p>
          <a:p>
            <a:pPr algn="ctr"/>
            <a:r>
              <a:rPr lang="en-US" sz="2800" dirty="0" smtClean="0"/>
              <a:t>Student numbers are still in flux</a:t>
            </a:r>
            <a:r>
              <a:rPr lang="en-US" dirty="0" smtClean="0"/>
              <a:t>.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66455" y="2389909"/>
            <a:ext cx="95804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Compared to last school year, budgeted FTE allow for: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Greywolf + 24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Helen Haller + 29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OPA + 5.4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SMS – 12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SHS + 1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SOS + 3.38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906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422661"/>
              </p:ext>
            </p:extLst>
          </p:nvPr>
        </p:nvGraphicFramePr>
        <p:xfrm flipH="1" flipV="1">
          <a:off x="-482876942" y="5810864"/>
          <a:ext cx="483924078" cy="466417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49677" y="5663380"/>
            <a:ext cx="6651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Helen Haller Elementary FTE </a:t>
            </a:r>
          </a:p>
          <a:p>
            <a:pPr algn="ctr"/>
            <a:r>
              <a:rPr lang="en-US" sz="2800" dirty="0" smtClean="0"/>
              <a:t>Actual vs. Budgeted</a:t>
            </a:r>
            <a:endParaRPr lang="en-US" sz="28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048662"/>
              </p:ext>
            </p:extLst>
          </p:nvPr>
        </p:nvGraphicFramePr>
        <p:xfrm>
          <a:off x="1047136" y="332509"/>
          <a:ext cx="10632246" cy="5478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289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4032" y="5397910"/>
            <a:ext cx="5589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Greywolf Elementary FTE </a:t>
            </a:r>
          </a:p>
          <a:p>
            <a:pPr algn="ctr"/>
            <a:r>
              <a:rPr lang="en-US" sz="2800" dirty="0" smtClean="0"/>
              <a:t>Actual vs. Budgeted</a:t>
            </a:r>
            <a:endParaRPr lang="en-US" sz="2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942528"/>
              </p:ext>
            </p:extLst>
          </p:nvPr>
        </p:nvGraphicFramePr>
        <p:xfrm>
          <a:off x="920432" y="0"/>
          <a:ext cx="10016837" cy="5424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188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1364345"/>
              </p:ext>
            </p:extLst>
          </p:nvPr>
        </p:nvGraphicFramePr>
        <p:xfrm>
          <a:off x="1209367" y="368710"/>
          <a:ext cx="9984658" cy="4970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61186" y="5501148"/>
            <a:ext cx="70054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Sequim Middle School Enrollment</a:t>
            </a:r>
          </a:p>
          <a:p>
            <a:pPr algn="ctr"/>
            <a:r>
              <a:rPr lang="en-US" sz="2800" dirty="0" smtClean="0"/>
              <a:t>Actual vs. Budgeted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134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61186" y="5501148"/>
            <a:ext cx="70054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Sequim High School Enrollment</a:t>
            </a:r>
          </a:p>
          <a:p>
            <a:pPr algn="ctr"/>
            <a:r>
              <a:rPr lang="en-US" sz="2800" dirty="0" smtClean="0"/>
              <a:t>Actual vs. Budgeted</a:t>
            </a:r>
            <a:endParaRPr lang="en-US" sz="2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7229459"/>
              </p:ext>
            </p:extLst>
          </p:nvPr>
        </p:nvGraphicFramePr>
        <p:xfrm>
          <a:off x="997527" y="436418"/>
          <a:ext cx="9933709" cy="5064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655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362835"/>
              </p:ext>
            </p:extLst>
          </p:nvPr>
        </p:nvGraphicFramePr>
        <p:xfrm>
          <a:off x="457201" y="249382"/>
          <a:ext cx="11139054" cy="552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15836" y="5320145"/>
            <a:ext cx="8707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OPA Enrollment</a:t>
            </a:r>
          </a:p>
          <a:p>
            <a:pPr algn="ctr"/>
            <a:r>
              <a:rPr lang="en-US" sz="2800" dirty="0" smtClean="0"/>
              <a:t>Actual vs. Budgeted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396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2323" y="870155"/>
            <a:ext cx="92619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 of today, headcount is up 50 students as compared to last September, and up 77 students compared to last June.</a:t>
            </a:r>
          </a:p>
          <a:p>
            <a:endParaRPr lang="en-US" sz="2800" dirty="0"/>
          </a:p>
          <a:p>
            <a:r>
              <a:rPr lang="en-US" sz="2800" dirty="0" smtClean="0"/>
              <a:t>Next Update will be in October.  </a:t>
            </a:r>
          </a:p>
          <a:p>
            <a:endParaRPr lang="en-US" sz="2800" dirty="0"/>
          </a:p>
          <a:p>
            <a:endParaRPr lang="en-US" sz="2800" smtClean="0"/>
          </a:p>
          <a:p>
            <a:r>
              <a:rPr lang="en-US" sz="2800" smtClean="0"/>
              <a:t>Questions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34515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61</TotalTime>
  <Words>120</Words>
  <Application>Microsoft Office PowerPoint</Application>
  <PresentationFormat>Widescreen</PresentationFormat>
  <Paragraphs>30</Paragraphs>
  <Slides>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Mesh</vt:lpstr>
      <vt:lpstr>VERY Preliminary Enrollment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Sequim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Enrollment</dc:title>
  <dc:creator>mwalsh</dc:creator>
  <cp:lastModifiedBy>mwalsh</cp:lastModifiedBy>
  <cp:revision>7</cp:revision>
  <dcterms:created xsi:type="dcterms:W3CDTF">2016-09-06T19:41:01Z</dcterms:created>
  <dcterms:modified xsi:type="dcterms:W3CDTF">2016-09-06T22:28:21Z</dcterms:modified>
</cp:coreProperties>
</file>